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Mono Medium" panose="020B0604020202020204" charset="0"/>
      <p:regular r:id="rId13"/>
    </p:embeddedFont>
    <p:embeddedFont>
      <p:font typeface="Calibri" panose="020F0502020204030204" pitchFamily="34" charset="0"/>
      <p:regular r:id="rId14"/>
      <p:bold r:id="rId15"/>
      <p:italic r:id="rId16"/>
      <p:boldItalic r:id="rId17"/>
    </p:embeddedFont>
    <p:embeddedFont>
      <p:font typeface="Roboto"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246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1297"/>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Particle Swarm Optimization for Sphere Function: An Analysis</a:t>
            </a:r>
            <a:endParaRPr lang="en-US" sz="4450" dirty="0"/>
          </a:p>
        </p:txBody>
      </p:sp>
      <p:sp>
        <p:nvSpPr>
          <p:cNvPr id="4" name="Text 1"/>
          <p:cNvSpPr/>
          <p:nvPr/>
        </p:nvSpPr>
        <p:spPr>
          <a:xfrm>
            <a:off x="793790" y="497657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Welcome! We will explore Particle Swarm Optimization (PSO) and its role solving the Sphere function. This presentation will explain the method, settings, performance, and key insights. Let’s dive into this optimization technique that mimics nature!</a:t>
            </a:r>
            <a:endParaRPr lang="en-US" sz="1750" dirty="0"/>
          </a:p>
        </p:txBody>
      </p:sp>
      <p:sp>
        <p:nvSpPr>
          <p:cNvPr id="6" name="TextBox 5"/>
          <p:cNvSpPr txBox="1"/>
          <p:nvPr/>
        </p:nvSpPr>
        <p:spPr>
          <a:xfrm>
            <a:off x="1301858" y="6989735"/>
            <a:ext cx="5904854" cy="923330"/>
          </a:xfrm>
          <a:prstGeom prst="rect">
            <a:avLst/>
          </a:prstGeom>
          <a:noFill/>
        </p:spPr>
        <p:txBody>
          <a:bodyPr wrap="square" rtlCol="0">
            <a:spAutoFit/>
          </a:bodyPr>
          <a:lstStyle/>
          <a:p>
            <a:r>
              <a:rPr lang="en-US" dirty="0" smtClean="0">
                <a:solidFill>
                  <a:schemeClr val="bg1"/>
                </a:solidFill>
              </a:rPr>
              <a:t>Presented by</a:t>
            </a:r>
          </a:p>
          <a:p>
            <a:r>
              <a:rPr lang="en-US" dirty="0">
                <a:solidFill>
                  <a:schemeClr val="bg1"/>
                </a:solidFill>
              </a:rPr>
              <a:t>	</a:t>
            </a:r>
            <a:r>
              <a:rPr lang="en-US" dirty="0" smtClean="0">
                <a:solidFill>
                  <a:schemeClr val="bg1"/>
                </a:solidFill>
              </a:rPr>
              <a:t> Muhammad </a:t>
            </a:r>
            <a:r>
              <a:rPr lang="en-US" dirty="0" err="1">
                <a:solidFill>
                  <a:schemeClr val="bg1"/>
                </a:solidFill>
              </a:rPr>
              <a:t>S</a:t>
            </a:r>
            <a:r>
              <a:rPr lang="en-US" dirty="0" err="1" smtClean="0">
                <a:solidFill>
                  <a:schemeClr val="bg1"/>
                </a:solidFill>
              </a:rPr>
              <a:t>armad</a:t>
            </a:r>
            <a:r>
              <a:rPr lang="en-US" dirty="0" smtClean="0">
                <a:solidFill>
                  <a:schemeClr val="bg1"/>
                </a:solidFill>
              </a:rPr>
              <a:t> </a:t>
            </a:r>
            <a:r>
              <a:rPr lang="en-US" dirty="0" err="1" smtClean="0">
                <a:solidFill>
                  <a:schemeClr val="bg1"/>
                </a:solidFill>
              </a:rPr>
              <a:t>Chughtai</a:t>
            </a:r>
            <a:r>
              <a:rPr lang="en-US" dirty="0" smtClean="0">
                <a:solidFill>
                  <a:schemeClr val="bg1"/>
                </a:solidFill>
              </a:rPr>
              <a:t>        54915</a:t>
            </a:r>
          </a:p>
          <a:p>
            <a:endParaRPr lang="en-US" dirty="0">
              <a:solidFill>
                <a:schemeClr val="bg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38914"/>
          </a:xfrm>
          <a:prstGeom prst="rect">
            <a:avLst/>
          </a:prstGeom>
        </p:spPr>
      </p:pic>
      <p:sp>
        <p:nvSpPr>
          <p:cNvPr id="3" name="Text 0"/>
          <p:cNvSpPr/>
          <p:nvPr/>
        </p:nvSpPr>
        <p:spPr>
          <a:xfrm>
            <a:off x="766882" y="3341370"/>
            <a:ext cx="13096637" cy="1369457"/>
          </a:xfrm>
          <a:prstGeom prst="rect">
            <a:avLst/>
          </a:prstGeom>
          <a:noFill/>
          <a:ln/>
        </p:spPr>
        <p:txBody>
          <a:bodyPr wrap="square" lIns="0" tIns="0" rIns="0" bIns="0" rtlCol="0" anchor="t"/>
          <a:lstStyle/>
          <a:p>
            <a:pPr marL="0" indent="0" algn="l">
              <a:lnSpc>
                <a:spcPts val="5350"/>
              </a:lnSpc>
              <a:buNone/>
            </a:pPr>
            <a:r>
              <a:rPr lang="en-US" sz="4300" dirty="0">
                <a:solidFill>
                  <a:srgbClr val="FFFFFF"/>
                </a:solidFill>
                <a:latin typeface="Roboto Mono Medium" pitchFamily="34" charset="0"/>
                <a:ea typeface="Roboto Mono Medium" pitchFamily="34" charset="-122"/>
                <a:cs typeface="Roboto Mono Medium" pitchFamily="34" charset="-120"/>
              </a:rPr>
              <a:t>Conclusion: PSO for Sphere – A Good Start</a:t>
            </a:r>
            <a:endParaRPr lang="en-US" sz="4300" dirty="0"/>
          </a:p>
        </p:txBody>
      </p:sp>
      <p:sp>
        <p:nvSpPr>
          <p:cNvPr id="4" name="Shape 1"/>
          <p:cNvSpPr/>
          <p:nvPr/>
        </p:nvSpPr>
        <p:spPr>
          <a:xfrm>
            <a:off x="766882" y="5039439"/>
            <a:ext cx="492919" cy="492919"/>
          </a:xfrm>
          <a:prstGeom prst="roundRect">
            <a:avLst>
              <a:gd name="adj" fmla="val 6668"/>
            </a:avLst>
          </a:prstGeom>
          <a:solidFill>
            <a:srgbClr val="404040"/>
          </a:solidFill>
          <a:ln/>
        </p:spPr>
      </p:sp>
      <p:sp>
        <p:nvSpPr>
          <p:cNvPr id="5" name="Text 2"/>
          <p:cNvSpPr/>
          <p:nvPr/>
        </p:nvSpPr>
        <p:spPr>
          <a:xfrm>
            <a:off x="1478875" y="5114687"/>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Roboto Mono Medium" pitchFamily="34" charset="0"/>
                <a:ea typeface="Roboto Mono Medium" pitchFamily="34" charset="-122"/>
                <a:cs typeface="Roboto Mono Medium" pitchFamily="34" charset="-120"/>
              </a:rPr>
              <a:t>PSO is effective</a:t>
            </a:r>
            <a:endParaRPr lang="en-US" sz="2150" dirty="0"/>
          </a:p>
        </p:txBody>
      </p:sp>
      <p:sp>
        <p:nvSpPr>
          <p:cNvPr id="6" name="Text 3"/>
          <p:cNvSpPr/>
          <p:nvPr/>
        </p:nvSpPr>
        <p:spPr>
          <a:xfrm>
            <a:off x="1478875" y="5588437"/>
            <a:ext cx="5699403" cy="350520"/>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It is a valuable method for optimization problems.</a:t>
            </a:r>
            <a:endParaRPr lang="en-US" sz="1700" dirty="0"/>
          </a:p>
        </p:txBody>
      </p:sp>
      <p:sp>
        <p:nvSpPr>
          <p:cNvPr id="7" name="Shape 4"/>
          <p:cNvSpPr/>
          <p:nvPr/>
        </p:nvSpPr>
        <p:spPr>
          <a:xfrm>
            <a:off x="7452122" y="5039439"/>
            <a:ext cx="492919" cy="492919"/>
          </a:xfrm>
          <a:prstGeom prst="roundRect">
            <a:avLst>
              <a:gd name="adj" fmla="val 6668"/>
            </a:avLst>
          </a:prstGeom>
          <a:solidFill>
            <a:srgbClr val="404040"/>
          </a:solidFill>
          <a:ln/>
        </p:spPr>
      </p:sp>
      <p:sp>
        <p:nvSpPr>
          <p:cNvPr id="8" name="Text 5"/>
          <p:cNvSpPr/>
          <p:nvPr/>
        </p:nvSpPr>
        <p:spPr>
          <a:xfrm>
            <a:off x="8164116" y="5114687"/>
            <a:ext cx="3451027"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Roboto Mono Medium" pitchFamily="34" charset="0"/>
                <a:ea typeface="Roboto Mono Medium" pitchFamily="34" charset="-122"/>
                <a:cs typeface="Roboto Mono Medium" pitchFamily="34" charset="-120"/>
              </a:rPr>
              <a:t>Sphere function helps</a:t>
            </a:r>
            <a:endParaRPr lang="en-US" sz="2150" dirty="0"/>
          </a:p>
        </p:txBody>
      </p:sp>
      <p:sp>
        <p:nvSpPr>
          <p:cNvPr id="9" name="Text 6"/>
          <p:cNvSpPr/>
          <p:nvPr/>
        </p:nvSpPr>
        <p:spPr>
          <a:xfrm>
            <a:off x="8164116" y="5588437"/>
            <a:ext cx="5699403" cy="350520"/>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It offers a clear benchmark to test PSO’s performance.</a:t>
            </a:r>
            <a:endParaRPr lang="en-US" sz="1700" dirty="0"/>
          </a:p>
        </p:txBody>
      </p:sp>
      <p:sp>
        <p:nvSpPr>
          <p:cNvPr id="10" name="Shape 7"/>
          <p:cNvSpPr/>
          <p:nvPr/>
        </p:nvSpPr>
        <p:spPr>
          <a:xfrm>
            <a:off x="766882" y="6377107"/>
            <a:ext cx="492919" cy="492919"/>
          </a:xfrm>
          <a:prstGeom prst="roundRect">
            <a:avLst>
              <a:gd name="adj" fmla="val 6668"/>
            </a:avLst>
          </a:prstGeom>
          <a:solidFill>
            <a:srgbClr val="404040"/>
          </a:solidFill>
          <a:ln/>
        </p:spPr>
      </p:sp>
      <p:sp>
        <p:nvSpPr>
          <p:cNvPr id="11" name="Text 8"/>
          <p:cNvSpPr/>
          <p:nvPr/>
        </p:nvSpPr>
        <p:spPr>
          <a:xfrm>
            <a:off x="1478875" y="6452354"/>
            <a:ext cx="3944064"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Roboto Mono Medium" pitchFamily="34" charset="0"/>
                <a:ea typeface="Roboto Mono Medium" pitchFamily="34" charset="-122"/>
                <a:cs typeface="Roboto Mono Medium" pitchFamily="34" charset="-120"/>
              </a:rPr>
              <a:t>Parameter tuning matters</a:t>
            </a:r>
            <a:endParaRPr lang="en-US" sz="2150" dirty="0"/>
          </a:p>
        </p:txBody>
      </p:sp>
      <p:sp>
        <p:nvSpPr>
          <p:cNvPr id="12" name="Text 9"/>
          <p:cNvSpPr/>
          <p:nvPr/>
        </p:nvSpPr>
        <p:spPr>
          <a:xfrm>
            <a:off x="1478875" y="6926104"/>
            <a:ext cx="5699403" cy="70104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Careful setting of parameters improves results significantly.</a:t>
            </a:r>
            <a:endParaRPr lang="en-US" sz="1700" dirty="0"/>
          </a:p>
        </p:txBody>
      </p:sp>
      <p:sp>
        <p:nvSpPr>
          <p:cNvPr id="13" name="Shape 10"/>
          <p:cNvSpPr/>
          <p:nvPr/>
        </p:nvSpPr>
        <p:spPr>
          <a:xfrm>
            <a:off x="7452122" y="6377107"/>
            <a:ext cx="492919" cy="492919"/>
          </a:xfrm>
          <a:prstGeom prst="roundRect">
            <a:avLst>
              <a:gd name="adj" fmla="val 6668"/>
            </a:avLst>
          </a:prstGeom>
          <a:solidFill>
            <a:srgbClr val="404040"/>
          </a:solidFill>
          <a:ln/>
        </p:spPr>
      </p:sp>
      <p:sp>
        <p:nvSpPr>
          <p:cNvPr id="14" name="Text 11"/>
          <p:cNvSpPr/>
          <p:nvPr/>
        </p:nvSpPr>
        <p:spPr>
          <a:xfrm>
            <a:off x="8164116" y="6452354"/>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Roboto Mono Medium" pitchFamily="34" charset="0"/>
                <a:ea typeface="Roboto Mono Medium" pitchFamily="34" charset="-122"/>
                <a:cs typeface="Roboto Mono Medium" pitchFamily="34" charset="-120"/>
              </a:rPr>
              <a:t>Keep practicing</a:t>
            </a:r>
            <a:endParaRPr lang="en-US" sz="2150" dirty="0"/>
          </a:p>
        </p:txBody>
      </p:sp>
      <p:sp>
        <p:nvSpPr>
          <p:cNvPr id="15" name="Text 12"/>
          <p:cNvSpPr/>
          <p:nvPr/>
        </p:nvSpPr>
        <p:spPr>
          <a:xfrm>
            <a:off x="8164116" y="6926104"/>
            <a:ext cx="5699403" cy="70104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Consistent effort will help you master optimization techniques.</a:t>
            </a:r>
            <a:endParaRPr lang="en-US" sz="1700" dirty="0"/>
          </a:p>
        </p:txBody>
      </p:sp>
      <p:pic>
        <p:nvPicPr>
          <p:cNvPr id="16" name="Picture 15"/>
          <p:cNvPicPr>
            <a:picLocks noChangeAspect="1"/>
          </p:cNvPicPr>
          <p:nvPr/>
        </p:nvPicPr>
        <p:blipFill>
          <a:blip r:embed="rId4"/>
          <a:stretch>
            <a:fillRect/>
          </a:stretch>
        </p:blipFill>
        <p:spPr>
          <a:xfrm>
            <a:off x="12382186" y="7627144"/>
            <a:ext cx="2248214" cy="5525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076"/>
          </a:xfrm>
          <a:prstGeom prst="rect">
            <a:avLst/>
          </a:prstGeom>
        </p:spPr>
      </p:pic>
      <p:sp>
        <p:nvSpPr>
          <p:cNvPr id="3" name="Text 0"/>
          <p:cNvSpPr/>
          <p:nvPr/>
        </p:nvSpPr>
        <p:spPr>
          <a:xfrm>
            <a:off x="681395" y="535424"/>
            <a:ext cx="7781211" cy="1216819"/>
          </a:xfrm>
          <a:prstGeom prst="rect">
            <a:avLst/>
          </a:prstGeom>
          <a:noFill/>
          <a:ln/>
        </p:spPr>
        <p:txBody>
          <a:bodyPr wrap="square" lIns="0" tIns="0" rIns="0" bIns="0" rtlCol="0" anchor="t"/>
          <a:lstStyle/>
          <a:p>
            <a:pPr marL="0" indent="0" algn="l">
              <a:lnSpc>
                <a:spcPts val="4750"/>
              </a:lnSpc>
              <a:buNone/>
            </a:pPr>
            <a:r>
              <a:rPr lang="en-US" sz="3800" dirty="0">
                <a:solidFill>
                  <a:srgbClr val="FFFFFF"/>
                </a:solidFill>
                <a:latin typeface="Roboto Mono Medium" pitchFamily="34" charset="0"/>
                <a:ea typeface="Roboto Mono Medium" pitchFamily="34" charset="-122"/>
                <a:cs typeface="Roboto Mono Medium" pitchFamily="34" charset="-120"/>
              </a:rPr>
              <a:t>What is Particle Swarm Optimization (PSO)?</a:t>
            </a:r>
            <a:endParaRPr lang="en-US" sz="3800" dirty="0"/>
          </a:p>
        </p:txBody>
      </p:sp>
      <p:sp>
        <p:nvSpPr>
          <p:cNvPr id="4" name="Shape 1"/>
          <p:cNvSpPr/>
          <p:nvPr/>
        </p:nvSpPr>
        <p:spPr>
          <a:xfrm>
            <a:off x="681395" y="2044303"/>
            <a:ext cx="438031" cy="438031"/>
          </a:xfrm>
          <a:prstGeom prst="roundRect">
            <a:avLst>
              <a:gd name="adj" fmla="val 6668"/>
            </a:avLst>
          </a:prstGeom>
          <a:solidFill>
            <a:srgbClr val="404040"/>
          </a:solidFill>
          <a:ln/>
        </p:spPr>
      </p:sp>
      <p:sp>
        <p:nvSpPr>
          <p:cNvPr id="5" name="Text 2"/>
          <p:cNvSpPr/>
          <p:nvPr/>
        </p:nvSpPr>
        <p:spPr>
          <a:xfrm>
            <a:off x="1314093" y="2111216"/>
            <a:ext cx="2433876" cy="304205"/>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Roboto Mono Medium" pitchFamily="34" charset="0"/>
                <a:ea typeface="Roboto Mono Medium" pitchFamily="34" charset="-122"/>
                <a:cs typeface="Roboto Mono Medium" pitchFamily="34" charset="-120"/>
              </a:rPr>
              <a:t>Nature-inspired</a:t>
            </a:r>
            <a:endParaRPr lang="en-US" sz="1900" dirty="0"/>
          </a:p>
        </p:txBody>
      </p:sp>
      <p:sp>
        <p:nvSpPr>
          <p:cNvPr id="6" name="Text 3"/>
          <p:cNvSpPr/>
          <p:nvPr/>
        </p:nvSpPr>
        <p:spPr>
          <a:xfrm>
            <a:off x="1314093" y="2532221"/>
            <a:ext cx="7148513" cy="311468"/>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PSO mimics birds flocking or fish schooling to find solutions.</a:t>
            </a:r>
            <a:endParaRPr lang="en-US" sz="1500" dirty="0"/>
          </a:p>
        </p:txBody>
      </p:sp>
      <p:sp>
        <p:nvSpPr>
          <p:cNvPr id="7" name="Shape 4"/>
          <p:cNvSpPr/>
          <p:nvPr/>
        </p:nvSpPr>
        <p:spPr>
          <a:xfrm>
            <a:off x="681395" y="3233023"/>
            <a:ext cx="438031" cy="438031"/>
          </a:xfrm>
          <a:prstGeom prst="roundRect">
            <a:avLst>
              <a:gd name="adj" fmla="val 6668"/>
            </a:avLst>
          </a:prstGeom>
          <a:solidFill>
            <a:srgbClr val="404040"/>
          </a:solidFill>
          <a:ln/>
        </p:spPr>
      </p:sp>
      <p:sp>
        <p:nvSpPr>
          <p:cNvPr id="8" name="Text 5"/>
          <p:cNvSpPr/>
          <p:nvPr/>
        </p:nvSpPr>
        <p:spPr>
          <a:xfrm>
            <a:off x="1314093" y="3299936"/>
            <a:ext cx="2774871" cy="304205"/>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Roboto Mono Medium" pitchFamily="34" charset="0"/>
                <a:ea typeface="Roboto Mono Medium" pitchFamily="34" charset="-122"/>
                <a:cs typeface="Roboto Mono Medium" pitchFamily="34" charset="-120"/>
              </a:rPr>
              <a:t>Population approach</a:t>
            </a:r>
            <a:endParaRPr lang="en-US" sz="1900" dirty="0"/>
          </a:p>
        </p:txBody>
      </p:sp>
      <p:sp>
        <p:nvSpPr>
          <p:cNvPr id="9" name="Text 6"/>
          <p:cNvSpPr/>
          <p:nvPr/>
        </p:nvSpPr>
        <p:spPr>
          <a:xfrm>
            <a:off x="1314093" y="3720941"/>
            <a:ext cx="7148513" cy="311468"/>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Particles each represent a candidate solution in the search space.</a:t>
            </a:r>
            <a:endParaRPr lang="en-US" sz="1500" dirty="0"/>
          </a:p>
        </p:txBody>
      </p:sp>
      <p:sp>
        <p:nvSpPr>
          <p:cNvPr id="10" name="Shape 7"/>
          <p:cNvSpPr/>
          <p:nvPr/>
        </p:nvSpPr>
        <p:spPr>
          <a:xfrm>
            <a:off x="681395" y="4421743"/>
            <a:ext cx="438031" cy="438031"/>
          </a:xfrm>
          <a:prstGeom prst="roundRect">
            <a:avLst>
              <a:gd name="adj" fmla="val 6668"/>
            </a:avLst>
          </a:prstGeom>
          <a:solidFill>
            <a:srgbClr val="404040"/>
          </a:solidFill>
          <a:ln/>
        </p:spPr>
      </p:sp>
      <p:sp>
        <p:nvSpPr>
          <p:cNvPr id="11" name="Text 8"/>
          <p:cNvSpPr/>
          <p:nvPr/>
        </p:nvSpPr>
        <p:spPr>
          <a:xfrm>
            <a:off x="1314093" y="4488656"/>
            <a:ext cx="2433876" cy="304205"/>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Roboto Mono Medium" pitchFamily="34" charset="0"/>
                <a:ea typeface="Roboto Mono Medium" pitchFamily="34" charset="-122"/>
                <a:cs typeface="Roboto Mono Medium" pitchFamily="34" charset="-120"/>
              </a:rPr>
              <a:t>Guided movement</a:t>
            </a:r>
            <a:endParaRPr lang="en-US" sz="1900" dirty="0"/>
          </a:p>
        </p:txBody>
      </p:sp>
      <p:sp>
        <p:nvSpPr>
          <p:cNvPr id="12" name="Text 9"/>
          <p:cNvSpPr/>
          <p:nvPr/>
        </p:nvSpPr>
        <p:spPr>
          <a:xfrm>
            <a:off x="1314093" y="4909661"/>
            <a:ext cx="7148513" cy="311468"/>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Particles update velocity and position based on their and swarm's best views.</a:t>
            </a:r>
            <a:endParaRPr lang="en-US" sz="1500" dirty="0"/>
          </a:p>
        </p:txBody>
      </p:sp>
      <p:sp>
        <p:nvSpPr>
          <p:cNvPr id="13" name="Shape 10"/>
          <p:cNvSpPr/>
          <p:nvPr/>
        </p:nvSpPr>
        <p:spPr>
          <a:xfrm>
            <a:off x="681395" y="5610463"/>
            <a:ext cx="438031" cy="438031"/>
          </a:xfrm>
          <a:prstGeom prst="roundRect">
            <a:avLst>
              <a:gd name="adj" fmla="val 6668"/>
            </a:avLst>
          </a:prstGeom>
          <a:solidFill>
            <a:srgbClr val="404040"/>
          </a:solidFill>
          <a:ln/>
        </p:spPr>
      </p:sp>
      <p:sp>
        <p:nvSpPr>
          <p:cNvPr id="14" name="Text 11"/>
          <p:cNvSpPr/>
          <p:nvPr/>
        </p:nvSpPr>
        <p:spPr>
          <a:xfrm>
            <a:off x="1314093" y="5677376"/>
            <a:ext cx="2433876" cy="304205"/>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Roboto Mono Medium" pitchFamily="34" charset="0"/>
                <a:ea typeface="Roboto Mono Medium" pitchFamily="34" charset="-122"/>
                <a:cs typeface="Roboto Mono Medium" pitchFamily="34" charset="-120"/>
              </a:rPr>
              <a:t>Key formulas</a:t>
            </a:r>
            <a:endParaRPr lang="en-US" sz="1900" dirty="0"/>
          </a:p>
        </p:txBody>
      </p:sp>
      <p:sp>
        <p:nvSpPr>
          <p:cNvPr id="15" name="Text 12"/>
          <p:cNvSpPr/>
          <p:nvPr/>
        </p:nvSpPr>
        <p:spPr>
          <a:xfrm>
            <a:off x="1314093" y="6098381"/>
            <a:ext cx="7148513" cy="311468"/>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for velocity update</a:t>
            </a:r>
            <a:endParaRPr lang="en-US" sz="1500" dirty="0"/>
          </a:p>
        </p:txBody>
      </p:sp>
      <p:sp>
        <p:nvSpPr>
          <p:cNvPr id="16" name="Text 13"/>
          <p:cNvSpPr/>
          <p:nvPr/>
        </p:nvSpPr>
        <p:spPr>
          <a:xfrm>
            <a:off x="1314093" y="6526649"/>
            <a:ext cx="7148513" cy="311468"/>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v_i(new) = w*v_i(old) + c1*r1*(pbest_i - x_i(t)) + c2*r2*(gbest - x_i(t))</a:t>
            </a:r>
            <a:endParaRPr lang="en-US" sz="1500" dirty="0"/>
          </a:p>
        </p:txBody>
      </p:sp>
      <p:sp>
        <p:nvSpPr>
          <p:cNvPr id="17" name="Text 14"/>
          <p:cNvSpPr/>
          <p:nvPr/>
        </p:nvSpPr>
        <p:spPr>
          <a:xfrm>
            <a:off x="1314093" y="6954917"/>
            <a:ext cx="7148513" cy="311468"/>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for position update </a:t>
            </a:r>
            <a:endParaRPr lang="en-US" sz="1500" dirty="0"/>
          </a:p>
        </p:txBody>
      </p:sp>
      <p:sp>
        <p:nvSpPr>
          <p:cNvPr id="18" name="Text 15"/>
          <p:cNvSpPr/>
          <p:nvPr/>
        </p:nvSpPr>
        <p:spPr>
          <a:xfrm>
            <a:off x="1314093" y="7383185"/>
            <a:ext cx="7148513" cy="311468"/>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x_i(new) = x_i(old) + v_i(new)</a:t>
            </a:r>
            <a:endParaRPr lang="en-US" sz="15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264926"/>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The Sphere Function: A Simple Test Case</a:t>
            </a:r>
            <a:endParaRPr lang="en-US" sz="4450" dirty="0"/>
          </a:p>
        </p:txBody>
      </p:sp>
      <p:sp>
        <p:nvSpPr>
          <p:cNvPr id="3" name="Text 1"/>
          <p:cNvSpPr/>
          <p:nvPr/>
        </p:nvSpPr>
        <p:spPr>
          <a:xfrm>
            <a:off x="793790" y="42494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Equation</a:t>
            </a:r>
            <a:endParaRPr lang="en-US" sz="2200" dirty="0"/>
          </a:p>
        </p:txBody>
      </p:sp>
      <p:sp>
        <p:nvSpPr>
          <p:cNvPr id="4" name="Text 2"/>
          <p:cNvSpPr/>
          <p:nvPr/>
        </p:nvSpPr>
        <p:spPr>
          <a:xfrm>
            <a:off x="793790" y="483060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f(x) = Σ(x_i)^2 for i = 1 to n, where n is dimension.</a:t>
            </a:r>
            <a:endParaRPr lang="en-US" sz="1750" dirty="0"/>
          </a:p>
        </p:txBody>
      </p:sp>
      <p:sp>
        <p:nvSpPr>
          <p:cNvPr id="5" name="Text 3"/>
          <p:cNvSpPr/>
          <p:nvPr/>
        </p:nvSpPr>
        <p:spPr>
          <a:xfrm>
            <a:off x="793790" y="5397579"/>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Global minimum is 0 at point x = [0, 0,..., 0].</a:t>
            </a:r>
            <a:endParaRPr lang="en-US" sz="1750" dirty="0"/>
          </a:p>
        </p:txBody>
      </p:sp>
      <p:sp>
        <p:nvSpPr>
          <p:cNvPr id="6" name="Text 4"/>
          <p:cNvSpPr/>
          <p:nvPr/>
        </p:nvSpPr>
        <p:spPr>
          <a:xfrm>
            <a:off x="7599521" y="4249460"/>
            <a:ext cx="3060978"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Why choose Sphere?</a:t>
            </a:r>
            <a:endParaRPr lang="en-US" sz="2200" dirty="0"/>
          </a:p>
        </p:txBody>
      </p:sp>
      <p:sp>
        <p:nvSpPr>
          <p:cNvPr id="7" name="Text 5"/>
          <p:cNvSpPr/>
          <p:nvPr/>
        </p:nvSpPr>
        <p:spPr>
          <a:xfrm>
            <a:off x="7599521" y="483060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It's simple and smooth, ideal for initial algorithm testing.</a:t>
            </a:r>
            <a:endParaRPr lang="en-US" sz="1750" dirty="0"/>
          </a:p>
        </p:txBody>
      </p:sp>
      <p:sp>
        <p:nvSpPr>
          <p:cNvPr id="8" name="Text 6"/>
          <p:cNvSpPr/>
          <p:nvPr/>
        </p:nvSpPr>
        <p:spPr>
          <a:xfrm>
            <a:off x="7599521" y="5397579"/>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Easy to understand, perfect for learning optimization basics.</a:t>
            </a:r>
            <a:endParaRPr lang="en-US" sz="1750" dirty="0"/>
          </a:p>
        </p:txBody>
      </p:sp>
      <p:pic>
        <p:nvPicPr>
          <p:cNvPr id="9" name="Picture 8"/>
          <p:cNvPicPr>
            <a:picLocks noChangeAspect="1"/>
          </p:cNvPicPr>
          <p:nvPr/>
        </p:nvPicPr>
        <p:blipFill>
          <a:blip r:embed="rId3"/>
          <a:stretch>
            <a:fillRect/>
          </a:stretch>
        </p:blipFill>
        <p:spPr>
          <a:xfrm>
            <a:off x="12382186" y="7677073"/>
            <a:ext cx="2248214" cy="55252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5324" y="538996"/>
            <a:ext cx="7773352" cy="1223963"/>
          </a:xfrm>
          <a:prstGeom prst="rect">
            <a:avLst/>
          </a:prstGeom>
          <a:noFill/>
          <a:ln/>
        </p:spPr>
        <p:txBody>
          <a:bodyPr wrap="square" lIns="0" tIns="0" rIns="0" bIns="0" rtlCol="0" anchor="t"/>
          <a:lstStyle/>
          <a:p>
            <a:pPr marL="0" indent="0" algn="l">
              <a:lnSpc>
                <a:spcPts val="4800"/>
              </a:lnSpc>
              <a:buNone/>
            </a:pPr>
            <a:r>
              <a:rPr lang="en-US" sz="3850" dirty="0">
                <a:solidFill>
                  <a:srgbClr val="FFFFFF"/>
                </a:solidFill>
                <a:latin typeface="Roboto Mono Medium" pitchFamily="34" charset="0"/>
                <a:ea typeface="Roboto Mono Medium" pitchFamily="34" charset="-122"/>
                <a:cs typeface="Roboto Mono Medium" pitchFamily="34" charset="-120"/>
              </a:rPr>
              <a:t>PSO Parameters: Setting it Up Right</a:t>
            </a:r>
            <a:endParaRPr lang="en-US" sz="3850" dirty="0"/>
          </a:p>
        </p:txBody>
      </p:sp>
      <p:sp>
        <p:nvSpPr>
          <p:cNvPr id="4" name="Shape 1"/>
          <p:cNvSpPr/>
          <p:nvPr/>
        </p:nvSpPr>
        <p:spPr>
          <a:xfrm>
            <a:off x="685324" y="2056686"/>
            <a:ext cx="7773352" cy="1128236"/>
          </a:xfrm>
          <a:prstGeom prst="roundRect">
            <a:avLst>
              <a:gd name="adj" fmla="val 2603"/>
            </a:avLst>
          </a:prstGeom>
          <a:solidFill>
            <a:srgbClr val="404040"/>
          </a:solidFill>
          <a:ln/>
        </p:spPr>
      </p:sp>
      <p:sp>
        <p:nvSpPr>
          <p:cNvPr id="5" name="Text 2"/>
          <p:cNvSpPr/>
          <p:nvPr/>
        </p:nvSpPr>
        <p:spPr>
          <a:xfrm>
            <a:off x="881063" y="2252424"/>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Swarm size</a:t>
            </a:r>
            <a:endParaRPr lang="en-US" sz="1900" dirty="0"/>
          </a:p>
        </p:txBody>
      </p:sp>
      <p:sp>
        <p:nvSpPr>
          <p:cNvPr id="6" name="Text 3"/>
          <p:cNvSpPr/>
          <p:nvPr/>
        </p:nvSpPr>
        <p:spPr>
          <a:xfrm>
            <a:off x="881063" y="2675811"/>
            <a:ext cx="7381875" cy="313373"/>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Number of particles, usually 20 to 50 for balance.</a:t>
            </a:r>
            <a:endParaRPr lang="en-US" sz="1500" dirty="0"/>
          </a:p>
        </p:txBody>
      </p:sp>
      <p:sp>
        <p:nvSpPr>
          <p:cNvPr id="7" name="Shape 4"/>
          <p:cNvSpPr/>
          <p:nvPr/>
        </p:nvSpPr>
        <p:spPr>
          <a:xfrm>
            <a:off x="685324" y="3380661"/>
            <a:ext cx="7773352" cy="1128236"/>
          </a:xfrm>
          <a:prstGeom prst="roundRect">
            <a:avLst>
              <a:gd name="adj" fmla="val 2603"/>
            </a:avLst>
          </a:prstGeom>
          <a:solidFill>
            <a:srgbClr val="404040"/>
          </a:solidFill>
          <a:ln/>
        </p:spPr>
      </p:sp>
      <p:sp>
        <p:nvSpPr>
          <p:cNvPr id="8" name="Text 5"/>
          <p:cNvSpPr/>
          <p:nvPr/>
        </p:nvSpPr>
        <p:spPr>
          <a:xfrm>
            <a:off x="881063" y="3576399"/>
            <a:ext cx="2642949" cy="3059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Inertia weight (w)</a:t>
            </a:r>
            <a:endParaRPr lang="en-US" sz="1900" dirty="0"/>
          </a:p>
        </p:txBody>
      </p:sp>
      <p:sp>
        <p:nvSpPr>
          <p:cNvPr id="9" name="Text 6"/>
          <p:cNvSpPr/>
          <p:nvPr/>
        </p:nvSpPr>
        <p:spPr>
          <a:xfrm>
            <a:off x="881063" y="3999786"/>
            <a:ext cx="7381875" cy="313373"/>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Controls particle momentum; typical values between 0.5 and 0.9.</a:t>
            </a:r>
            <a:endParaRPr lang="en-US" sz="1500" dirty="0"/>
          </a:p>
        </p:txBody>
      </p:sp>
      <p:sp>
        <p:nvSpPr>
          <p:cNvPr id="10" name="Shape 7"/>
          <p:cNvSpPr/>
          <p:nvPr/>
        </p:nvSpPr>
        <p:spPr>
          <a:xfrm>
            <a:off x="685324" y="4704636"/>
            <a:ext cx="7773352" cy="1128236"/>
          </a:xfrm>
          <a:prstGeom prst="roundRect">
            <a:avLst>
              <a:gd name="adj" fmla="val 2603"/>
            </a:avLst>
          </a:prstGeom>
          <a:solidFill>
            <a:srgbClr val="404040"/>
          </a:solidFill>
          <a:ln/>
        </p:spPr>
      </p:sp>
      <p:sp>
        <p:nvSpPr>
          <p:cNvPr id="11" name="Text 8"/>
          <p:cNvSpPr/>
          <p:nvPr/>
        </p:nvSpPr>
        <p:spPr>
          <a:xfrm>
            <a:off x="881063" y="4900374"/>
            <a:ext cx="3083481" cy="3059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Coefficients (c1, c2)</a:t>
            </a:r>
            <a:endParaRPr lang="en-US" sz="1900" dirty="0"/>
          </a:p>
        </p:txBody>
      </p:sp>
      <p:sp>
        <p:nvSpPr>
          <p:cNvPr id="12" name="Text 9"/>
          <p:cNvSpPr/>
          <p:nvPr/>
        </p:nvSpPr>
        <p:spPr>
          <a:xfrm>
            <a:off x="881063" y="5323761"/>
            <a:ext cx="7381875" cy="313373"/>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c1= cognitive trust, c2= social trust, commonly set at 2.</a:t>
            </a:r>
            <a:endParaRPr lang="en-US" sz="1500" dirty="0"/>
          </a:p>
        </p:txBody>
      </p:sp>
      <p:sp>
        <p:nvSpPr>
          <p:cNvPr id="13" name="Shape 10"/>
          <p:cNvSpPr/>
          <p:nvPr/>
        </p:nvSpPr>
        <p:spPr>
          <a:xfrm>
            <a:off x="685324" y="6028611"/>
            <a:ext cx="7773352" cy="1128236"/>
          </a:xfrm>
          <a:prstGeom prst="roundRect">
            <a:avLst>
              <a:gd name="adj" fmla="val 2603"/>
            </a:avLst>
          </a:prstGeom>
          <a:solidFill>
            <a:srgbClr val="404040"/>
          </a:solidFill>
          <a:ln/>
        </p:spPr>
      </p:sp>
      <p:sp>
        <p:nvSpPr>
          <p:cNvPr id="14" name="Text 11"/>
          <p:cNvSpPr/>
          <p:nvPr/>
        </p:nvSpPr>
        <p:spPr>
          <a:xfrm>
            <a:off x="881063" y="6224349"/>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Iterations</a:t>
            </a:r>
            <a:endParaRPr lang="en-US" sz="1900" dirty="0"/>
          </a:p>
        </p:txBody>
      </p:sp>
      <p:sp>
        <p:nvSpPr>
          <p:cNvPr id="15" name="Text 12"/>
          <p:cNvSpPr/>
          <p:nvPr/>
        </p:nvSpPr>
        <p:spPr>
          <a:xfrm>
            <a:off x="881063" y="6647736"/>
            <a:ext cx="7381875" cy="313373"/>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Search duration, usually 100 to 500 cycles.</a:t>
            </a:r>
            <a:endParaRPr lang="en-US" sz="1500" dirty="0"/>
          </a:p>
        </p:txBody>
      </p:sp>
      <p:sp>
        <p:nvSpPr>
          <p:cNvPr id="16" name="Text 13"/>
          <p:cNvSpPr/>
          <p:nvPr/>
        </p:nvSpPr>
        <p:spPr>
          <a:xfrm>
            <a:off x="685324" y="7377113"/>
            <a:ext cx="7773352" cy="313373"/>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Roboto" pitchFamily="34" charset="0"/>
                <a:ea typeface="Roboto" pitchFamily="34" charset="-122"/>
                <a:cs typeface="Roboto" pitchFamily="34" charset="-120"/>
              </a:rPr>
              <a:t>Parameters must be tuned carefully for good results.</a:t>
            </a:r>
            <a:endParaRPr lang="en-US" sz="15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9136" y="557213"/>
            <a:ext cx="8206621" cy="633174"/>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Roboto Mono Medium" pitchFamily="34" charset="0"/>
                <a:ea typeface="Roboto Mono Medium" pitchFamily="34" charset="-122"/>
                <a:cs typeface="Roboto Mono Medium" pitchFamily="34" charset="-120"/>
              </a:rPr>
              <a:t>PSO Algorithm: Step-by-Step</a:t>
            </a:r>
            <a:endParaRPr lang="en-US" sz="3950" dirty="0"/>
          </a:p>
        </p:txBody>
      </p:sp>
      <p:pic>
        <p:nvPicPr>
          <p:cNvPr id="3" name="Image 0" descr="preencoded.png"/>
          <p:cNvPicPr>
            <a:picLocks noChangeAspect="1"/>
          </p:cNvPicPr>
          <p:nvPr/>
        </p:nvPicPr>
        <p:blipFill>
          <a:blip r:embed="rId3"/>
          <a:stretch>
            <a:fillRect/>
          </a:stretch>
        </p:blipFill>
        <p:spPr>
          <a:xfrm>
            <a:off x="709136" y="1595557"/>
            <a:ext cx="1013103" cy="1215747"/>
          </a:xfrm>
          <a:prstGeom prst="rect">
            <a:avLst/>
          </a:prstGeom>
        </p:spPr>
      </p:pic>
      <p:sp>
        <p:nvSpPr>
          <p:cNvPr id="4" name="Text 1"/>
          <p:cNvSpPr/>
          <p:nvPr/>
        </p:nvSpPr>
        <p:spPr>
          <a:xfrm>
            <a:off x="2026087" y="1798082"/>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Initialize</a:t>
            </a:r>
            <a:endParaRPr lang="en-US" sz="1950" dirty="0"/>
          </a:p>
        </p:txBody>
      </p:sp>
      <p:sp>
        <p:nvSpPr>
          <p:cNvPr id="5" name="Text 2"/>
          <p:cNvSpPr/>
          <p:nvPr/>
        </p:nvSpPr>
        <p:spPr>
          <a:xfrm>
            <a:off x="2026087" y="2236113"/>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E5E0DF"/>
                </a:solidFill>
                <a:latin typeface="Roboto" pitchFamily="34" charset="0"/>
                <a:ea typeface="Roboto" pitchFamily="34" charset="-122"/>
                <a:cs typeface="Roboto" pitchFamily="34" charset="-120"/>
              </a:rPr>
              <a:t>Set random particle positions and velocities.</a:t>
            </a:r>
            <a:endParaRPr lang="en-US" sz="1550" dirty="0"/>
          </a:p>
        </p:txBody>
      </p:sp>
      <p:pic>
        <p:nvPicPr>
          <p:cNvPr id="6" name="Image 1" descr="preencoded.png"/>
          <p:cNvPicPr>
            <a:picLocks noChangeAspect="1"/>
          </p:cNvPicPr>
          <p:nvPr/>
        </p:nvPicPr>
        <p:blipFill>
          <a:blip r:embed="rId4"/>
          <a:stretch>
            <a:fillRect/>
          </a:stretch>
        </p:blipFill>
        <p:spPr>
          <a:xfrm>
            <a:off x="709136" y="2811304"/>
            <a:ext cx="1013103" cy="1215747"/>
          </a:xfrm>
          <a:prstGeom prst="rect">
            <a:avLst/>
          </a:prstGeom>
        </p:spPr>
      </p:pic>
      <p:sp>
        <p:nvSpPr>
          <p:cNvPr id="7" name="Text 3"/>
          <p:cNvSpPr/>
          <p:nvPr/>
        </p:nvSpPr>
        <p:spPr>
          <a:xfrm>
            <a:off x="2026087" y="3013829"/>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Evaluate</a:t>
            </a:r>
            <a:endParaRPr lang="en-US" sz="1950" dirty="0"/>
          </a:p>
        </p:txBody>
      </p:sp>
      <p:sp>
        <p:nvSpPr>
          <p:cNvPr id="8" name="Text 4"/>
          <p:cNvSpPr/>
          <p:nvPr/>
        </p:nvSpPr>
        <p:spPr>
          <a:xfrm>
            <a:off x="2026087" y="3451860"/>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E5E0DF"/>
                </a:solidFill>
                <a:latin typeface="Roboto" pitchFamily="34" charset="0"/>
                <a:ea typeface="Roboto" pitchFamily="34" charset="-122"/>
                <a:cs typeface="Roboto" pitchFamily="34" charset="-120"/>
              </a:rPr>
              <a:t>Calculate fitness value of each particle using Sphere function.</a:t>
            </a:r>
            <a:endParaRPr lang="en-US" sz="1550" dirty="0"/>
          </a:p>
        </p:txBody>
      </p:sp>
      <p:pic>
        <p:nvPicPr>
          <p:cNvPr id="9" name="Image 2" descr="preencoded.png"/>
          <p:cNvPicPr>
            <a:picLocks noChangeAspect="1"/>
          </p:cNvPicPr>
          <p:nvPr/>
        </p:nvPicPr>
        <p:blipFill>
          <a:blip r:embed="rId5"/>
          <a:stretch>
            <a:fillRect/>
          </a:stretch>
        </p:blipFill>
        <p:spPr>
          <a:xfrm>
            <a:off x="709136" y="4027051"/>
            <a:ext cx="1013103" cy="1215747"/>
          </a:xfrm>
          <a:prstGeom prst="rect">
            <a:avLst/>
          </a:prstGeom>
        </p:spPr>
      </p:pic>
      <p:sp>
        <p:nvSpPr>
          <p:cNvPr id="10" name="Text 5"/>
          <p:cNvSpPr/>
          <p:nvPr/>
        </p:nvSpPr>
        <p:spPr>
          <a:xfrm>
            <a:off x="2026087" y="4229576"/>
            <a:ext cx="3038118"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Update pbest &amp; gbest</a:t>
            </a:r>
            <a:endParaRPr lang="en-US" sz="1950" dirty="0"/>
          </a:p>
        </p:txBody>
      </p:sp>
      <p:sp>
        <p:nvSpPr>
          <p:cNvPr id="11" name="Text 6"/>
          <p:cNvSpPr/>
          <p:nvPr/>
        </p:nvSpPr>
        <p:spPr>
          <a:xfrm>
            <a:off x="2026087" y="4667607"/>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E5E0DF"/>
                </a:solidFill>
                <a:latin typeface="Roboto" pitchFamily="34" charset="0"/>
                <a:ea typeface="Roboto" pitchFamily="34" charset="-122"/>
                <a:cs typeface="Roboto" pitchFamily="34" charset="-120"/>
              </a:rPr>
              <a:t>Update personal best and global best solutions.</a:t>
            </a:r>
            <a:endParaRPr lang="en-US" sz="1550" dirty="0"/>
          </a:p>
        </p:txBody>
      </p:sp>
      <p:pic>
        <p:nvPicPr>
          <p:cNvPr id="12" name="Image 3" descr="preencoded.png"/>
          <p:cNvPicPr>
            <a:picLocks noChangeAspect="1"/>
          </p:cNvPicPr>
          <p:nvPr/>
        </p:nvPicPr>
        <p:blipFill>
          <a:blip r:embed="rId6"/>
          <a:stretch>
            <a:fillRect/>
          </a:stretch>
        </p:blipFill>
        <p:spPr>
          <a:xfrm>
            <a:off x="709136" y="5242798"/>
            <a:ext cx="1013103" cy="1215747"/>
          </a:xfrm>
          <a:prstGeom prst="rect">
            <a:avLst/>
          </a:prstGeom>
        </p:spPr>
      </p:pic>
      <p:sp>
        <p:nvSpPr>
          <p:cNvPr id="13" name="Text 7"/>
          <p:cNvSpPr/>
          <p:nvPr/>
        </p:nvSpPr>
        <p:spPr>
          <a:xfrm>
            <a:off x="2026087" y="5445323"/>
            <a:ext cx="3949541"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Adjust velocity &amp; position</a:t>
            </a:r>
            <a:endParaRPr lang="en-US" sz="1950" dirty="0"/>
          </a:p>
        </p:txBody>
      </p:sp>
      <p:sp>
        <p:nvSpPr>
          <p:cNvPr id="14" name="Text 8"/>
          <p:cNvSpPr/>
          <p:nvPr/>
        </p:nvSpPr>
        <p:spPr>
          <a:xfrm>
            <a:off x="2026087" y="5883354"/>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E5E0DF"/>
                </a:solidFill>
                <a:latin typeface="Roboto" pitchFamily="34" charset="0"/>
                <a:ea typeface="Roboto" pitchFamily="34" charset="-122"/>
                <a:cs typeface="Roboto" pitchFamily="34" charset="-120"/>
              </a:rPr>
              <a:t>Use formulas to move particles towards bests.</a:t>
            </a:r>
            <a:endParaRPr lang="en-US" sz="1550" dirty="0"/>
          </a:p>
        </p:txBody>
      </p:sp>
      <p:pic>
        <p:nvPicPr>
          <p:cNvPr id="15" name="Image 4" descr="preencoded.png"/>
          <p:cNvPicPr>
            <a:picLocks noChangeAspect="1"/>
          </p:cNvPicPr>
          <p:nvPr/>
        </p:nvPicPr>
        <p:blipFill>
          <a:blip r:embed="rId7"/>
          <a:stretch>
            <a:fillRect/>
          </a:stretch>
        </p:blipFill>
        <p:spPr>
          <a:xfrm>
            <a:off x="709136" y="6458545"/>
            <a:ext cx="1013103" cy="1215747"/>
          </a:xfrm>
          <a:prstGeom prst="rect">
            <a:avLst/>
          </a:prstGeom>
        </p:spPr>
      </p:pic>
      <p:sp>
        <p:nvSpPr>
          <p:cNvPr id="16" name="Text 9"/>
          <p:cNvSpPr/>
          <p:nvPr/>
        </p:nvSpPr>
        <p:spPr>
          <a:xfrm>
            <a:off x="2026087" y="6661071"/>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Roboto Mono Medium" pitchFamily="34" charset="0"/>
                <a:ea typeface="Roboto Mono Medium" pitchFamily="34" charset="-122"/>
                <a:cs typeface="Roboto Mono Medium" pitchFamily="34" charset="-120"/>
              </a:rPr>
              <a:t>Repeat</a:t>
            </a:r>
            <a:endParaRPr lang="en-US" sz="1950" dirty="0"/>
          </a:p>
        </p:txBody>
      </p:sp>
      <p:sp>
        <p:nvSpPr>
          <p:cNvPr id="17" name="Text 10"/>
          <p:cNvSpPr/>
          <p:nvPr/>
        </p:nvSpPr>
        <p:spPr>
          <a:xfrm>
            <a:off x="2026087" y="7099102"/>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E5E0DF"/>
                </a:solidFill>
                <a:latin typeface="Roboto" pitchFamily="34" charset="0"/>
                <a:ea typeface="Roboto" pitchFamily="34" charset="-122"/>
                <a:cs typeface="Roboto" pitchFamily="34" charset="-120"/>
              </a:rPr>
              <a:t>Iterate until max iterations or desired accuracy.</a:t>
            </a:r>
            <a:endParaRPr lang="en-US" sz="1550" dirty="0"/>
          </a:p>
        </p:txBody>
      </p:sp>
      <p:pic>
        <p:nvPicPr>
          <p:cNvPr id="18" name="Picture 17"/>
          <p:cNvPicPr>
            <a:picLocks noChangeAspect="1"/>
          </p:cNvPicPr>
          <p:nvPr/>
        </p:nvPicPr>
        <p:blipFill>
          <a:blip r:embed="rId8"/>
          <a:stretch>
            <a:fillRect/>
          </a:stretch>
        </p:blipFill>
        <p:spPr>
          <a:xfrm>
            <a:off x="12382186" y="7674292"/>
            <a:ext cx="2248214" cy="55252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66962"/>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Convergence Analysis: How Well Does it Work?</a:t>
            </a:r>
            <a:endParaRPr lang="en-US" sz="4450" dirty="0"/>
          </a:p>
        </p:txBody>
      </p:sp>
      <p:sp>
        <p:nvSpPr>
          <p:cNvPr id="3" name="Text 1"/>
          <p:cNvSpPr/>
          <p:nvPr/>
        </p:nvSpPr>
        <p:spPr>
          <a:xfrm>
            <a:off x="793790" y="4351496"/>
            <a:ext cx="2890837"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Convergence speed</a:t>
            </a:r>
            <a:endParaRPr lang="en-US" sz="2200" dirty="0"/>
          </a:p>
        </p:txBody>
      </p:sp>
      <p:sp>
        <p:nvSpPr>
          <p:cNvPr id="4" name="Text 2"/>
          <p:cNvSpPr/>
          <p:nvPr/>
        </p:nvSpPr>
        <p:spPr>
          <a:xfrm>
            <a:off x="793790" y="493264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Measures how fast particles approach the global minimum.</a:t>
            </a:r>
            <a:endParaRPr lang="en-US" sz="1750" dirty="0"/>
          </a:p>
        </p:txBody>
      </p:sp>
      <p:sp>
        <p:nvSpPr>
          <p:cNvPr id="5" name="Text 3"/>
          <p:cNvSpPr/>
          <p:nvPr/>
        </p:nvSpPr>
        <p:spPr>
          <a:xfrm>
            <a:off x="5332928" y="4351496"/>
            <a:ext cx="2890837"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Trajectory trends</a:t>
            </a:r>
            <a:endParaRPr lang="en-US" sz="2200" dirty="0"/>
          </a:p>
        </p:txBody>
      </p:sp>
      <p:sp>
        <p:nvSpPr>
          <p:cNvPr id="6" name="Text 4"/>
          <p:cNvSpPr/>
          <p:nvPr/>
        </p:nvSpPr>
        <p:spPr>
          <a:xfrm>
            <a:off x="5332928" y="493264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Particles should move smoothly, avoiding unnecessary oscillations.</a:t>
            </a:r>
            <a:endParaRPr lang="en-US" sz="1750" dirty="0"/>
          </a:p>
        </p:txBody>
      </p:sp>
      <p:sp>
        <p:nvSpPr>
          <p:cNvPr id="7" name="Text 5"/>
          <p:cNvSpPr/>
          <p:nvPr/>
        </p:nvSpPr>
        <p:spPr>
          <a:xfrm>
            <a:off x="9872067" y="43514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Fitness graph</a:t>
            </a:r>
            <a:endParaRPr lang="en-US" sz="2200" dirty="0"/>
          </a:p>
        </p:txBody>
      </p:sp>
      <p:sp>
        <p:nvSpPr>
          <p:cNvPr id="8" name="Text 6"/>
          <p:cNvSpPr/>
          <p:nvPr/>
        </p:nvSpPr>
        <p:spPr>
          <a:xfrm>
            <a:off x="9872067" y="493264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Fitness value should decrease steadily with iterations.</a:t>
            </a:r>
            <a:endParaRPr lang="en-US" sz="1750" dirty="0"/>
          </a:p>
        </p:txBody>
      </p:sp>
      <p:pic>
        <p:nvPicPr>
          <p:cNvPr id="9" name="Picture 8"/>
          <p:cNvPicPr>
            <a:picLocks noChangeAspect="1"/>
          </p:cNvPicPr>
          <p:nvPr/>
        </p:nvPicPr>
        <p:blipFill>
          <a:blip r:embed="rId3"/>
          <a:stretch>
            <a:fillRect/>
          </a:stretch>
        </p:blipFill>
        <p:spPr>
          <a:xfrm>
            <a:off x="12382186" y="7677073"/>
            <a:ext cx="2248214" cy="55252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09970"/>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Impact of Parameters: Tweaking for Performance</a:t>
            </a:r>
            <a:endParaRPr lang="en-US" sz="4450" dirty="0"/>
          </a:p>
        </p:txBody>
      </p:sp>
      <p:sp>
        <p:nvSpPr>
          <p:cNvPr id="4" name="Shape 1"/>
          <p:cNvSpPr/>
          <p:nvPr/>
        </p:nvSpPr>
        <p:spPr>
          <a:xfrm>
            <a:off x="793790" y="3176468"/>
            <a:ext cx="7556421" cy="1749147"/>
          </a:xfrm>
          <a:prstGeom prst="roundRect">
            <a:avLst>
              <a:gd name="adj" fmla="val 1945"/>
            </a:avLst>
          </a:prstGeom>
          <a:solidFill>
            <a:srgbClr val="404040"/>
          </a:solidFill>
          <a:ln/>
        </p:spPr>
      </p:sp>
      <p:sp>
        <p:nvSpPr>
          <p:cNvPr id="5" name="Text 2"/>
          <p:cNvSpPr/>
          <p:nvPr/>
        </p:nvSpPr>
        <p:spPr>
          <a:xfrm>
            <a:off x="1020604" y="3403283"/>
            <a:ext cx="306097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Inertia weight (w)</a:t>
            </a:r>
            <a:endParaRPr lang="en-US" sz="2200" dirty="0"/>
          </a:p>
        </p:txBody>
      </p:sp>
      <p:sp>
        <p:nvSpPr>
          <p:cNvPr id="6" name="Text 3"/>
          <p:cNvSpPr/>
          <p:nvPr/>
        </p:nvSpPr>
        <p:spPr>
          <a:xfrm>
            <a:off x="1020604" y="3893701"/>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High w boosts exploration, reduces early trapping.</a:t>
            </a:r>
            <a:endParaRPr lang="en-US" sz="1750" dirty="0"/>
          </a:p>
        </p:txBody>
      </p:sp>
      <p:sp>
        <p:nvSpPr>
          <p:cNvPr id="7" name="Text 4"/>
          <p:cNvSpPr/>
          <p:nvPr/>
        </p:nvSpPr>
        <p:spPr>
          <a:xfrm>
            <a:off x="1020604" y="4335899"/>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Low w boosts exploitation, fine-tunes search later.</a:t>
            </a:r>
            <a:endParaRPr lang="en-US" sz="1750" dirty="0"/>
          </a:p>
        </p:txBody>
      </p:sp>
      <p:sp>
        <p:nvSpPr>
          <p:cNvPr id="8" name="Shape 5"/>
          <p:cNvSpPr/>
          <p:nvPr/>
        </p:nvSpPr>
        <p:spPr>
          <a:xfrm>
            <a:off x="793790" y="5152430"/>
            <a:ext cx="7556421" cy="1749147"/>
          </a:xfrm>
          <a:prstGeom prst="roundRect">
            <a:avLst>
              <a:gd name="adj" fmla="val 1945"/>
            </a:avLst>
          </a:prstGeom>
          <a:solidFill>
            <a:srgbClr val="404040"/>
          </a:solidFill>
          <a:ln/>
        </p:spPr>
      </p:sp>
      <p:sp>
        <p:nvSpPr>
          <p:cNvPr id="9" name="Text 6"/>
          <p:cNvSpPr/>
          <p:nvPr/>
        </p:nvSpPr>
        <p:spPr>
          <a:xfrm>
            <a:off x="1020604" y="5379244"/>
            <a:ext cx="476142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Cognitive vs Social (c1, c2)</a:t>
            </a:r>
            <a:endParaRPr lang="en-US" sz="2200" dirty="0"/>
          </a:p>
        </p:txBody>
      </p:sp>
      <p:sp>
        <p:nvSpPr>
          <p:cNvPr id="10" name="Text 7"/>
          <p:cNvSpPr/>
          <p:nvPr/>
        </p:nvSpPr>
        <p:spPr>
          <a:xfrm>
            <a:off x="1020604" y="5869662"/>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High c1 makes particles independent thinkers.</a:t>
            </a:r>
            <a:endParaRPr lang="en-US" sz="1750" dirty="0"/>
          </a:p>
        </p:txBody>
      </p:sp>
      <p:sp>
        <p:nvSpPr>
          <p:cNvPr id="11" name="Text 8"/>
          <p:cNvSpPr/>
          <p:nvPr/>
        </p:nvSpPr>
        <p:spPr>
          <a:xfrm>
            <a:off x="1020604" y="6311860"/>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High c2 makes particles follow the swarm closely.</a:t>
            </a:r>
            <a:endParaRPr lang="en-US" sz="1750" dirty="0"/>
          </a:p>
        </p:txBody>
      </p:sp>
      <p:sp>
        <p:nvSpPr>
          <p:cNvPr id="12" name="Text 9"/>
          <p:cNvSpPr/>
          <p:nvPr/>
        </p:nvSpPr>
        <p:spPr>
          <a:xfrm>
            <a:off x="793790" y="715672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Changing parameters affects convergence and accuracy.</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2321" y="371118"/>
            <a:ext cx="6882170" cy="421719"/>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Roboto Mono Medium" pitchFamily="34" charset="0"/>
                <a:ea typeface="Roboto Mono Medium" pitchFamily="34" charset="-122"/>
                <a:cs typeface="Roboto Mono Medium" pitchFamily="34" charset="-120"/>
              </a:rPr>
              <a:t>Visualization: Seeing is Believing</a:t>
            </a:r>
            <a:endParaRPr lang="en-US" sz="2650" dirty="0"/>
          </a:p>
        </p:txBody>
      </p:sp>
      <p:pic>
        <p:nvPicPr>
          <p:cNvPr id="3" name="Image 0" descr="preencoded.png"/>
          <p:cNvPicPr>
            <a:picLocks noChangeAspect="1"/>
          </p:cNvPicPr>
          <p:nvPr/>
        </p:nvPicPr>
        <p:blipFill>
          <a:blip r:embed="rId3"/>
          <a:stretch>
            <a:fillRect/>
          </a:stretch>
        </p:blipFill>
        <p:spPr>
          <a:xfrm>
            <a:off x="472321" y="1062752"/>
            <a:ext cx="3374231" cy="2085380"/>
          </a:xfrm>
          <a:prstGeom prst="rect">
            <a:avLst/>
          </a:prstGeom>
        </p:spPr>
      </p:pic>
      <p:sp>
        <p:nvSpPr>
          <p:cNvPr id="4" name="Text 1"/>
          <p:cNvSpPr/>
          <p:nvPr/>
        </p:nvSpPr>
        <p:spPr>
          <a:xfrm>
            <a:off x="4015264" y="1062752"/>
            <a:ext cx="1687116" cy="210860"/>
          </a:xfrm>
          <a:prstGeom prst="rect">
            <a:avLst/>
          </a:prstGeom>
          <a:noFill/>
          <a:ln/>
        </p:spPr>
        <p:txBody>
          <a:bodyPr wrap="none" lIns="0" tIns="0" rIns="0" bIns="0" rtlCol="0" anchor="t"/>
          <a:lstStyle/>
          <a:p>
            <a:pPr marL="0" indent="0" algn="l">
              <a:lnSpc>
                <a:spcPts val="1650"/>
              </a:lnSpc>
              <a:buNone/>
            </a:pPr>
            <a:r>
              <a:rPr lang="en-US" dirty="0">
                <a:solidFill>
                  <a:srgbClr val="E5E0DF"/>
                </a:solidFill>
                <a:latin typeface="Roboto Mono Medium" pitchFamily="34" charset="0"/>
                <a:ea typeface="Roboto Mono Medium" pitchFamily="34" charset="-122"/>
                <a:cs typeface="Roboto Mono Medium" pitchFamily="34" charset="-120"/>
              </a:rPr>
              <a:t>Particle Paths</a:t>
            </a:r>
            <a:endParaRPr lang="en-US" dirty="0"/>
          </a:p>
        </p:txBody>
      </p:sp>
      <p:sp>
        <p:nvSpPr>
          <p:cNvPr id="5" name="Text 2"/>
          <p:cNvSpPr/>
          <p:nvPr/>
        </p:nvSpPr>
        <p:spPr>
          <a:xfrm>
            <a:off x="4015264" y="1354574"/>
            <a:ext cx="10142815" cy="215979"/>
          </a:xfrm>
          <a:prstGeom prst="rect">
            <a:avLst/>
          </a:prstGeom>
          <a:noFill/>
          <a:ln/>
        </p:spPr>
        <p:txBody>
          <a:bodyPr wrap="none" lIns="0" tIns="0" rIns="0" bIns="0" rtlCol="0" anchor="t"/>
          <a:lstStyle/>
          <a:p>
            <a:pPr marL="0" indent="0" algn="l">
              <a:lnSpc>
                <a:spcPts val="1700"/>
              </a:lnSpc>
              <a:buNone/>
            </a:pPr>
            <a:r>
              <a:rPr lang="en-US" sz="1600" dirty="0">
                <a:solidFill>
                  <a:srgbClr val="E5E0DF"/>
                </a:solidFill>
                <a:latin typeface="Roboto" pitchFamily="34" charset="0"/>
                <a:ea typeface="Roboto" pitchFamily="34" charset="-122"/>
                <a:cs typeface="Roboto" pitchFamily="34" charset="-120"/>
              </a:rPr>
              <a:t>Shows how particles explore and converge in space.</a:t>
            </a:r>
            <a:endParaRPr lang="en-US" sz="1600" dirty="0"/>
          </a:p>
        </p:txBody>
      </p:sp>
      <p:pic>
        <p:nvPicPr>
          <p:cNvPr id="6" name="Image 1" descr="preencoded.png"/>
          <p:cNvPicPr>
            <a:picLocks noChangeAspect="1"/>
          </p:cNvPicPr>
          <p:nvPr/>
        </p:nvPicPr>
        <p:blipFill>
          <a:blip r:embed="rId4"/>
          <a:stretch>
            <a:fillRect/>
          </a:stretch>
        </p:blipFill>
        <p:spPr>
          <a:xfrm>
            <a:off x="472321" y="3418046"/>
            <a:ext cx="3374231" cy="2085380"/>
          </a:xfrm>
          <a:prstGeom prst="rect">
            <a:avLst/>
          </a:prstGeom>
        </p:spPr>
      </p:pic>
      <p:sp>
        <p:nvSpPr>
          <p:cNvPr id="7" name="Text 3"/>
          <p:cNvSpPr/>
          <p:nvPr/>
        </p:nvSpPr>
        <p:spPr>
          <a:xfrm>
            <a:off x="4015264" y="3418046"/>
            <a:ext cx="2023467" cy="210860"/>
          </a:xfrm>
          <a:prstGeom prst="rect">
            <a:avLst/>
          </a:prstGeom>
          <a:noFill/>
          <a:ln/>
        </p:spPr>
        <p:txBody>
          <a:bodyPr wrap="none" lIns="0" tIns="0" rIns="0" bIns="0" rtlCol="0" anchor="t"/>
          <a:lstStyle/>
          <a:p>
            <a:pPr marL="0" indent="0" algn="l">
              <a:lnSpc>
                <a:spcPts val="1650"/>
              </a:lnSpc>
              <a:buNone/>
            </a:pPr>
            <a:r>
              <a:rPr lang="en-US" dirty="0">
                <a:solidFill>
                  <a:srgbClr val="E5E0DF"/>
                </a:solidFill>
                <a:latin typeface="Roboto Mono Medium" pitchFamily="34" charset="0"/>
                <a:ea typeface="Roboto Mono Medium" pitchFamily="34" charset="-122"/>
                <a:cs typeface="Roboto Mono Medium" pitchFamily="34" charset="-120"/>
              </a:rPr>
              <a:t>Global Best Progress</a:t>
            </a:r>
            <a:endParaRPr lang="en-US" dirty="0"/>
          </a:p>
        </p:txBody>
      </p:sp>
      <p:sp>
        <p:nvSpPr>
          <p:cNvPr id="8" name="Text 4"/>
          <p:cNvSpPr/>
          <p:nvPr/>
        </p:nvSpPr>
        <p:spPr>
          <a:xfrm>
            <a:off x="4015264" y="3709868"/>
            <a:ext cx="10142815" cy="215979"/>
          </a:xfrm>
          <a:prstGeom prst="rect">
            <a:avLst/>
          </a:prstGeom>
          <a:noFill/>
          <a:ln/>
        </p:spPr>
        <p:txBody>
          <a:bodyPr wrap="none" lIns="0" tIns="0" rIns="0" bIns="0" rtlCol="0" anchor="t"/>
          <a:lstStyle/>
          <a:p>
            <a:pPr marL="0" indent="0" algn="l">
              <a:lnSpc>
                <a:spcPts val="1700"/>
              </a:lnSpc>
              <a:buNone/>
            </a:pPr>
            <a:r>
              <a:rPr lang="en-US" sz="1600" dirty="0">
                <a:solidFill>
                  <a:srgbClr val="E5E0DF"/>
                </a:solidFill>
                <a:latin typeface="Roboto" pitchFamily="34" charset="0"/>
                <a:ea typeface="Roboto" pitchFamily="34" charset="-122"/>
                <a:cs typeface="Roboto" pitchFamily="34" charset="-120"/>
              </a:rPr>
              <a:t>Tracks the best solution improving over time.</a:t>
            </a:r>
            <a:endParaRPr lang="en-US" sz="1600" dirty="0"/>
          </a:p>
        </p:txBody>
      </p:sp>
      <p:pic>
        <p:nvPicPr>
          <p:cNvPr id="9" name="Image 2" descr="preencoded.png"/>
          <p:cNvPicPr>
            <a:picLocks noChangeAspect="1"/>
          </p:cNvPicPr>
          <p:nvPr/>
        </p:nvPicPr>
        <p:blipFill>
          <a:blip r:embed="rId5"/>
          <a:stretch>
            <a:fillRect/>
          </a:stretch>
        </p:blipFill>
        <p:spPr>
          <a:xfrm>
            <a:off x="472321" y="5773341"/>
            <a:ext cx="3374231" cy="2085380"/>
          </a:xfrm>
          <a:prstGeom prst="rect">
            <a:avLst/>
          </a:prstGeom>
        </p:spPr>
      </p:pic>
      <p:sp>
        <p:nvSpPr>
          <p:cNvPr id="10" name="Text 5"/>
          <p:cNvSpPr/>
          <p:nvPr/>
        </p:nvSpPr>
        <p:spPr>
          <a:xfrm>
            <a:off x="4015264" y="5773341"/>
            <a:ext cx="1719977" cy="210860"/>
          </a:xfrm>
          <a:prstGeom prst="rect">
            <a:avLst/>
          </a:prstGeom>
          <a:noFill/>
          <a:ln/>
        </p:spPr>
        <p:txBody>
          <a:bodyPr wrap="none" lIns="0" tIns="0" rIns="0" bIns="0" rtlCol="0" anchor="t"/>
          <a:lstStyle/>
          <a:p>
            <a:pPr marL="0" indent="0" algn="l">
              <a:lnSpc>
                <a:spcPts val="1650"/>
              </a:lnSpc>
              <a:buNone/>
            </a:pPr>
            <a:r>
              <a:rPr lang="en-US" dirty="0">
                <a:solidFill>
                  <a:srgbClr val="E5E0DF"/>
                </a:solidFill>
                <a:latin typeface="Roboto Mono Medium" pitchFamily="34" charset="0"/>
                <a:ea typeface="Roboto Mono Medium" pitchFamily="34" charset="-122"/>
                <a:cs typeface="Roboto Mono Medium" pitchFamily="34" charset="-120"/>
              </a:rPr>
              <a:t>Fitness</a:t>
            </a:r>
            <a:r>
              <a:rPr lang="en-US" sz="1300" dirty="0">
                <a:solidFill>
                  <a:srgbClr val="E5E0DF"/>
                </a:solidFill>
                <a:latin typeface="Roboto Mono Medium" pitchFamily="34" charset="0"/>
                <a:ea typeface="Roboto Mono Medium" pitchFamily="34" charset="-122"/>
                <a:cs typeface="Roboto Mono Medium" pitchFamily="34" charset="-120"/>
              </a:rPr>
              <a:t> </a:t>
            </a:r>
            <a:r>
              <a:rPr lang="en-US" dirty="0">
                <a:solidFill>
                  <a:srgbClr val="E5E0DF"/>
                </a:solidFill>
                <a:latin typeface="Roboto Mono Medium" pitchFamily="34" charset="0"/>
                <a:ea typeface="Roboto Mono Medium" pitchFamily="34" charset="-122"/>
                <a:cs typeface="Roboto Mono Medium" pitchFamily="34" charset="-120"/>
              </a:rPr>
              <a:t>Landscape</a:t>
            </a:r>
            <a:endParaRPr lang="en-US" dirty="0"/>
          </a:p>
        </p:txBody>
      </p:sp>
      <p:sp>
        <p:nvSpPr>
          <p:cNvPr id="11" name="Text 6"/>
          <p:cNvSpPr/>
          <p:nvPr/>
        </p:nvSpPr>
        <p:spPr>
          <a:xfrm>
            <a:off x="4015264" y="6065163"/>
            <a:ext cx="10142815" cy="215979"/>
          </a:xfrm>
          <a:prstGeom prst="rect">
            <a:avLst/>
          </a:prstGeom>
          <a:noFill/>
          <a:ln/>
        </p:spPr>
        <p:txBody>
          <a:bodyPr wrap="none" lIns="0" tIns="0" rIns="0" bIns="0" rtlCol="0" anchor="t"/>
          <a:lstStyle/>
          <a:p>
            <a:pPr marL="0" indent="0" algn="l">
              <a:lnSpc>
                <a:spcPts val="1700"/>
              </a:lnSpc>
              <a:buNone/>
            </a:pPr>
            <a:r>
              <a:rPr lang="en-US" sz="1600" dirty="0">
                <a:solidFill>
                  <a:srgbClr val="E5E0DF"/>
                </a:solidFill>
                <a:latin typeface="Roboto" pitchFamily="34" charset="0"/>
                <a:ea typeface="Roboto" pitchFamily="34" charset="-122"/>
                <a:cs typeface="Roboto" pitchFamily="34" charset="-120"/>
              </a:rPr>
              <a:t>Reveals search space features and optimization challenges.</a:t>
            </a:r>
            <a:endParaRPr lang="en-US" sz="1600" dirty="0"/>
          </a:p>
        </p:txBody>
      </p:sp>
      <p:pic>
        <p:nvPicPr>
          <p:cNvPr id="12" name="Picture 11"/>
          <p:cNvPicPr>
            <a:picLocks noChangeAspect="1"/>
          </p:cNvPicPr>
          <p:nvPr/>
        </p:nvPicPr>
        <p:blipFill>
          <a:blip r:embed="rId6"/>
          <a:stretch>
            <a:fillRect/>
          </a:stretch>
        </p:blipFill>
        <p:spPr>
          <a:xfrm>
            <a:off x="12382186" y="7677073"/>
            <a:ext cx="2248214" cy="552527"/>
          </a:xfrm>
          <a:prstGeom prst="rect">
            <a:avLst/>
          </a:prstGeom>
        </p:spPr>
      </p:pic>
    </p:spTree>
  </p:cSld>
  <p:clrMapOvr>
    <a:masterClrMapping/>
  </p:clrMapOvr>
  <p:transition spd="slow">
    <p:comb/>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23053"/>
            <a:ext cx="9526786"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Advantages and Disadvantages</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Advantages</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Easy to implement and understand.</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Few parameters needed to tune.</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Works well for continuous problems.</a:t>
            </a:r>
            <a:endParaRPr lang="en-US" sz="1750" dirty="0"/>
          </a:p>
        </p:txBody>
      </p:sp>
      <p:sp>
        <p:nvSpPr>
          <p:cNvPr id="7" name="Text 5"/>
          <p:cNvSpPr/>
          <p:nvPr/>
        </p:nvSpPr>
        <p:spPr>
          <a:xfrm>
            <a:off x="7599521"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Disadvantages</a:t>
            </a:r>
            <a:endParaRPr lang="en-US" sz="220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Can get stuck in local minima.</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Parameter tuning critical and problem-dependent.</a:t>
            </a:r>
            <a:endParaRPr lang="en-US" sz="1750" dirty="0"/>
          </a:p>
        </p:txBody>
      </p:sp>
      <p:pic>
        <p:nvPicPr>
          <p:cNvPr id="10" name="Picture 9"/>
          <p:cNvPicPr>
            <a:picLocks noChangeAspect="1"/>
          </p:cNvPicPr>
          <p:nvPr/>
        </p:nvPicPr>
        <p:blipFill>
          <a:blip r:embed="rId3"/>
          <a:stretch>
            <a:fillRect/>
          </a:stretch>
        </p:blipFill>
        <p:spPr>
          <a:xfrm>
            <a:off x="12382186" y="7676665"/>
            <a:ext cx="2248214" cy="5525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578</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 Mono Medium</vt:lpstr>
      <vt:lpstr>Calibri</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HCC</cp:lastModifiedBy>
  <cp:revision>6</cp:revision>
  <dcterms:created xsi:type="dcterms:W3CDTF">2025-05-18T20:40:29Z</dcterms:created>
  <dcterms:modified xsi:type="dcterms:W3CDTF">2025-05-18T20:53:32Z</dcterms:modified>
</cp:coreProperties>
</file>